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7" r:id="rId2"/>
    <p:sldId id="353" r:id="rId3"/>
    <p:sldId id="313" r:id="rId4"/>
    <p:sldId id="357" r:id="rId5"/>
    <p:sldId id="396" r:id="rId6"/>
    <p:sldId id="383" r:id="rId7"/>
    <p:sldId id="397" r:id="rId8"/>
    <p:sldId id="398" r:id="rId9"/>
    <p:sldId id="404" r:id="rId10"/>
    <p:sldId id="399" r:id="rId11"/>
    <p:sldId id="400" r:id="rId12"/>
    <p:sldId id="416" r:id="rId13"/>
    <p:sldId id="401" r:id="rId14"/>
    <p:sldId id="405" r:id="rId15"/>
    <p:sldId id="406" r:id="rId16"/>
    <p:sldId id="415" r:id="rId17"/>
    <p:sldId id="402" r:id="rId18"/>
    <p:sldId id="403" r:id="rId19"/>
    <p:sldId id="411" r:id="rId20"/>
    <p:sldId id="414" r:id="rId21"/>
    <p:sldId id="408" r:id="rId22"/>
    <p:sldId id="412" r:id="rId23"/>
    <p:sldId id="413" r:id="rId24"/>
    <p:sldId id="409" r:id="rId25"/>
    <p:sldId id="410" r:id="rId26"/>
  </p:sldIdLst>
  <p:sldSz cx="12192000" cy="6858000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D68A675-09BF-86F2-25D7-DB58B3F4F5A6}" name="Marcia Cristina Scanacapra" initials="MS" userId="S::marcia.cristina@sp.senai.br::8d7ffe9e-48d9-41a2-ba6e-8a077a083ac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-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18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BEC7303-7E43-6DE0-557B-C3EDB346F8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9A99639-9FF0-05FC-8B41-2925E8887D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401A9-6E05-47A9-B265-E4923B56BA5C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D7CB834-166C-526E-BF57-D25657E4CD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42FA530-0F67-53DE-D44A-0EDF3C0DE4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085DA-FB76-48D2-8AA4-F0DA3BD31E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3364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F6BBC6-8A01-4D5D-9546-2BB8A3AF49A3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59941-0429-46A3-A175-7ABBA64DD2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9695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0196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239F12A9-4EE2-A46B-119F-F8C8EE120657}"/>
              </a:ext>
            </a:extLst>
          </p:cNvPr>
          <p:cNvSpPr txBox="1">
            <a:spLocks/>
          </p:cNvSpPr>
          <p:nvPr userDrawn="1"/>
        </p:nvSpPr>
        <p:spPr>
          <a:xfrm>
            <a:off x="838200" y="361148"/>
            <a:ext cx="10515600" cy="4641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defRPr>
            </a:lvl1pPr>
          </a:lstStyle>
          <a:p>
            <a:r>
              <a:rPr lang="pt-BR" sz="2800" dirty="0"/>
              <a:t>Tópicos de hoje</a:t>
            </a:r>
          </a:p>
        </p:txBody>
      </p:sp>
    </p:spTree>
    <p:extLst>
      <p:ext uri="{BB962C8B-B14F-4D97-AF65-F5344CB8AC3E}">
        <p14:creationId xmlns:p14="http://schemas.microsoft.com/office/powerpoint/2010/main" val="55429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91C2B-6A63-D233-4D44-B520D712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9F26917-5348-AEE9-9009-E8BA14CB0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484580" y="3112653"/>
            <a:ext cx="6550891" cy="15033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0342D7-D4E1-DAAD-AFD5-F49DAEE44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729A5C-55B6-635D-8CA0-0C99BF7F6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0FE195-C3A2-D23E-D17E-44EF674B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584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AF7995E-CDFD-B526-94B7-07AD90FB6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ECBC9A2-87BD-CDFA-38C5-7CDF5FE77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DCEC56-3FAE-E873-D07E-F427A6E7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119DC-3975-1A32-B3D7-FDE74C20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7E2336-76FF-504E-2BEA-A1583158B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8810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02644-CAAC-8670-630B-9934FE3C0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3E0F72-096C-839B-9BBA-DB4C9DD6C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4580" y="3112653"/>
            <a:ext cx="6550891" cy="1503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453788-2465-8D45-4B23-D85DF7BAD2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134583-1884-1CE1-1B71-5E15D73E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5ACAAC-F38E-69CA-0332-8D7FD133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321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F3867-9A69-38E2-1C77-D726B7AAD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EF2644-6C63-6E9C-8113-A2FD2A50D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243F4E-8C8F-3803-DB33-E74D9F846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8E229D-ACD5-EF69-C0E1-2AEAD87AC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740CF3-E861-BE0E-2ADD-CE72FAF63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192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53FC6-79AE-97AF-D969-1DCD8F832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8092CC-35A1-6FA1-46D7-2447509FE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0A6521-DAC6-DF82-1717-81EB280E9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57B06E-53DA-0685-E95E-F2F9599069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AF50C6F-4219-4C54-6995-6D4B5AEAA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4E0CDB9-B794-FA8E-56A9-D9B389D1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666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513B9-BAF0-FA24-1E01-24B295DD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3A952B-3C7D-BEE8-6586-D600B36D7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EC02D5-159F-4E03-3D78-AC91DA3F6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929FDED-8764-CDBB-1208-B28F2441C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62E4E86-4486-8EFD-CBD0-28A7A6109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350B679-5F61-B93F-23D0-91EA05DFC0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A956DED-B233-DA21-D94D-EF186697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5EE9A12-5370-0A77-ECE3-FA7F65126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0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47F94-42FD-183E-8B3D-44266F9F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59603E-C37C-E7E5-746C-7C6A3A59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55DF6B9-FEC5-90FD-5E37-DDBFE17F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34D51F8-92C5-BD87-3ACC-528431501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412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2101AF2-9693-1087-8009-070DBF617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1340527-F428-3B54-EE86-11F4651E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3CBE16-C378-3EE8-E595-E7DF5721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8093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1F4F5-0406-A60C-D339-727C80121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D629B2-D800-EFF0-F752-1804FEBA5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667030-AF3C-C5CC-4EEB-44084C383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7E9812-BE9D-26D3-EF8E-F9EAEF05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3FB1CD2-829B-98F1-A9D9-4D9FDF8F4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57370C-8B56-C8CC-8BD3-DC389AD1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1250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B8617-1B1C-D52D-6236-EB4487D49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21F9435-ED9E-C8D2-2114-CBEF723E41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ABA23C-86E3-EF80-17F5-0EFFCEB65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6167FF-D95E-07BA-B55C-5FF81E2757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644F51-EE72-06A1-70D4-06E16E373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E15C59-DBAF-350A-70C4-9317562DD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989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D978F955-4510-0ECB-ED83-2F12F5BBA8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-492114" y="492116"/>
            <a:ext cx="1325563" cy="341332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4AAAD03A-1B81-A2E3-D8F9-865946E9E727}"/>
              </a:ext>
            </a:extLst>
          </p:cNvPr>
          <p:cNvSpPr/>
          <p:nvPr userDrawn="1"/>
        </p:nvSpPr>
        <p:spPr>
          <a:xfrm rot="16200000">
            <a:off x="-2595551" y="3921115"/>
            <a:ext cx="5532436" cy="3413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0" dirty="0"/>
              <a:t>Projetos (PRO)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CF7FDB-B115-F52F-3978-7A28A252DF74}"/>
              </a:ext>
            </a:extLst>
          </p:cNvPr>
          <p:cNvSpPr txBox="1">
            <a:spLocks/>
          </p:cNvSpPr>
          <p:nvPr userDrawn="1"/>
        </p:nvSpPr>
        <p:spPr>
          <a:xfrm>
            <a:off x="817583" y="3035299"/>
            <a:ext cx="11850665" cy="3651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EBB11BD-7568-10E1-010E-7A3E548497E8}"/>
              </a:ext>
            </a:extLst>
          </p:cNvPr>
          <p:cNvSpPr/>
          <p:nvPr userDrawn="1"/>
        </p:nvSpPr>
        <p:spPr>
          <a:xfrm>
            <a:off x="341334" y="0"/>
            <a:ext cx="11850665" cy="341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b="0" dirty="0">
                <a:solidFill>
                  <a:schemeClr val="bg1"/>
                </a:solidFill>
              </a:rPr>
              <a:t>Desenvolvimento de Sistemas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FEB290A-D387-853B-11DF-76987DB4DB57}"/>
              </a:ext>
            </a:extLst>
          </p:cNvPr>
          <p:cNvSpPr/>
          <p:nvPr userDrawn="1"/>
        </p:nvSpPr>
        <p:spPr>
          <a:xfrm>
            <a:off x="341335" y="6572082"/>
            <a:ext cx="11850665" cy="285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1" dirty="0">
                <a:solidFill>
                  <a:srgbClr val="7030A0"/>
                </a:solidFill>
                <a:latin typeface="+mj-lt"/>
              </a:rPr>
              <a:t>Prof.ª Marcia Scanacapra</a:t>
            </a:r>
          </a:p>
        </p:txBody>
      </p:sp>
    </p:spTree>
    <p:extLst>
      <p:ext uri="{BB962C8B-B14F-4D97-AF65-F5344CB8AC3E}">
        <p14:creationId xmlns:p14="http://schemas.microsoft.com/office/powerpoint/2010/main" val="163611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Aharoni" panose="02010803020104030203" pitchFamily="2" charset="-79"/>
          <a:ea typeface="+mj-ea"/>
          <a:cs typeface="Aharoni" panose="02010803020104030203" pitchFamily="2" charset="-79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4BC4EC-30A0-9AA5-AED6-340A8FB6D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140543"/>
            <a:ext cx="10515600" cy="5466734"/>
          </a:xfrm>
        </p:spPr>
        <p:txBody>
          <a:bodyPr/>
          <a:lstStyle/>
          <a:p>
            <a:r>
              <a:rPr lang="pt-BR" sz="8000" u="sng" dirty="0">
                <a:solidFill>
                  <a:srgbClr val="0070C0"/>
                </a:solidFill>
                <a:latin typeface="Baguet Script" panose="020F0502020204030204" pitchFamily="2" charset="0"/>
              </a:rPr>
              <a:t>Desenvolvimento de </a:t>
            </a:r>
          </a:p>
          <a:p>
            <a:r>
              <a:rPr lang="pt-BR" sz="8000" u="sng" dirty="0">
                <a:solidFill>
                  <a:srgbClr val="0070C0"/>
                </a:solidFill>
                <a:latin typeface="Baguet Script" panose="020F0502020204030204" pitchFamily="2" charset="0"/>
              </a:rPr>
              <a:t>Sistemas</a:t>
            </a:r>
            <a:endParaRPr lang="pt-BR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pt-BR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pt-BR" sz="2000" dirty="0">
                <a:latin typeface="Aharoni" panose="02010803020104030203" pitchFamily="2" charset="-79"/>
                <a:cs typeface="Aharoni" panose="02010803020104030203" pitchFamily="2" charset="-79"/>
              </a:rPr>
              <a:t>Unidade curricular:</a:t>
            </a:r>
          </a:p>
          <a:p>
            <a:pPr algn="l"/>
            <a:endParaRPr lang="pt-BR" sz="105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sz="4000" dirty="0">
                <a:latin typeface="Aharoni" panose="02010803020104030203" pitchFamily="2" charset="-79"/>
                <a:cs typeface="Aharoni" panose="02010803020104030203" pitchFamily="2" charset="-79"/>
              </a:rPr>
              <a:t>Projetos</a:t>
            </a:r>
          </a:p>
          <a:p>
            <a:r>
              <a:rPr lang="pt-BR" sz="4000" dirty="0">
                <a:latin typeface="Aharoni" panose="02010803020104030203" pitchFamily="2" charset="-79"/>
                <a:cs typeface="Aharoni" panose="02010803020104030203" pitchFamily="2" charset="-79"/>
              </a:rPr>
              <a:t> - PRO -</a:t>
            </a:r>
          </a:p>
        </p:txBody>
      </p:sp>
    </p:spTree>
    <p:extLst>
      <p:ext uri="{BB962C8B-B14F-4D97-AF65-F5344CB8AC3E}">
        <p14:creationId xmlns:p14="http://schemas.microsoft.com/office/powerpoint/2010/main" val="4204227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0049A-DEDC-6D4C-2A85-A17278018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56F00BD-B98D-BB8A-8A87-A59BE764B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351912"/>
            <a:ext cx="10515600" cy="464165"/>
          </a:xfrm>
        </p:spPr>
        <p:txBody>
          <a:bodyPr/>
          <a:lstStyle/>
          <a:p>
            <a:r>
              <a:rPr lang="pt-BR" sz="2400" b="1" dirty="0"/>
              <a:t>SCRUM – Time - papéis</a:t>
            </a:r>
            <a:endParaRPr lang="pt-BR" sz="240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349FAED7-F165-724D-F37C-5EC874630A2E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C19F2E-C514-B97A-2DAF-B17D44FA6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23" y="695005"/>
            <a:ext cx="11215164" cy="581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9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24BD8-0F81-06AE-F718-67224F926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68EB2DD-854F-31A7-A4EE-72D6BF9D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351912"/>
            <a:ext cx="10515600" cy="464165"/>
          </a:xfrm>
        </p:spPr>
        <p:txBody>
          <a:bodyPr/>
          <a:lstStyle/>
          <a:p>
            <a:r>
              <a:rPr lang="pt-BR" sz="2400" b="1" dirty="0"/>
              <a:t>SCRUM - Time</a:t>
            </a:r>
            <a:endParaRPr lang="pt-BR" sz="240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218BDD76-9501-F9E7-207A-51A10283F2DC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CF6A371-915A-64FA-2656-8072A8A1DB2F}"/>
              </a:ext>
            </a:extLst>
          </p:cNvPr>
          <p:cNvSpPr txBox="1"/>
          <p:nvPr/>
        </p:nvSpPr>
        <p:spPr>
          <a:xfrm>
            <a:off x="668593" y="1171403"/>
            <a:ext cx="1094821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time Scrum é autogerenciado e multifuncional, sem hierarquias, e é composto por:</a:t>
            </a:r>
            <a:endParaRPr lang="pt-BR" sz="1200" dirty="0"/>
          </a:p>
          <a:p>
            <a:endParaRPr lang="pt-BR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 err="1"/>
              <a:t>Developers</a:t>
            </a:r>
            <a:endParaRPr lang="pt-BR" sz="2400" b="1" dirty="0"/>
          </a:p>
          <a:p>
            <a:pPr lvl="1"/>
            <a:r>
              <a:rPr lang="pt-BR" sz="2400" dirty="0"/>
              <a:t>São responsáveis por desenvolver o incremento do produto.</a:t>
            </a:r>
          </a:p>
          <a:p>
            <a:pPr lvl="1"/>
            <a:r>
              <a:rPr lang="pt-BR" sz="2400" dirty="0"/>
              <a:t>Criam e refinam o Sprint Backlog.</a:t>
            </a:r>
          </a:p>
          <a:p>
            <a:pPr lvl="1"/>
            <a:r>
              <a:rPr lang="pt-BR" sz="2400" dirty="0"/>
              <a:t>Garantem a qualidade do trabalho de acordo com a Definição de Pronto.</a:t>
            </a:r>
            <a:endParaRPr lang="pt-BR" dirty="0"/>
          </a:p>
          <a:p>
            <a:pPr lvl="1"/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 err="1"/>
              <a:t>Product</a:t>
            </a:r>
            <a:r>
              <a:rPr lang="pt-BR" sz="2400" b="1" dirty="0"/>
              <a:t> </a:t>
            </a:r>
            <a:r>
              <a:rPr lang="pt-BR" sz="2400" b="1" dirty="0" err="1"/>
              <a:t>Owner</a:t>
            </a:r>
            <a:endParaRPr lang="pt-BR" sz="2400" b="1" dirty="0"/>
          </a:p>
          <a:p>
            <a:pPr lvl="1"/>
            <a:r>
              <a:rPr lang="pt-BR" sz="2400" dirty="0"/>
              <a:t>Responsável por maximizar o valor do produto.</a:t>
            </a:r>
          </a:p>
          <a:p>
            <a:pPr lvl="1"/>
            <a:r>
              <a:rPr lang="pt-BR" sz="2400" dirty="0"/>
              <a:t>Mantém e prioriza o </a:t>
            </a:r>
            <a:r>
              <a:rPr lang="pt-BR" sz="2400" dirty="0" err="1"/>
              <a:t>Product</a:t>
            </a:r>
            <a:r>
              <a:rPr lang="pt-BR" sz="2400" dirty="0"/>
              <a:t> Backlog.</a:t>
            </a:r>
          </a:p>
          <a:p>
            <a:pPr lvl="1"/>
            <a:r>
              <a:rPr lang="pt-BR" sz="2400" dirty="0"/>
              <a:t>Define a Meta do Produto e garante que os itens do backlog estejam claros.</a:t>
            </a:r>
            <a:endParaRPr lang="pt-BR" dirty="0"/>
          </a:p>
          <a:p>
            <a:pPr lvl="1"/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Scrum Master</a:t>
            </a:r>
          </a:p>
          <a:p>
            <a:pPr lvl="1"/>
            <a:r>
              <a:rPr lang="pt-BR" sz="2400" dirty="0"/>
              <a:t>Facilita o uso correto do framework Scrum.</a:t>
            </a:r>
          </a:p>
          <a:p>
            <a:pPr lvl="1"/>
            <a:r>
              <a:rPr lang="pt-BR" sz="2400" dirty="0"/>
              <a:t>Remove impedimentos e garante que os eventos do Scrum ocorram.</a:t>
            </a:r>
          </a:p>
          <a:p>
            <a:pPr lvl="1"/>
            <a:r>
              <a:rPr lang="pt-BR" sz="2400" dirty="0"/>
              <a:t>Treina o time para trabalhar de forma eficaz dentro do Scrum.</a:t>
            </a:r>
          </a:p>
        </p:txBody>
      </p:sp>
    </p:spTree>
    <p:extLst>
      <p:ext uri="{BB962C8B-B14F-4D97-AF65-F5344CB8AC3E}">
        <p14:creationId xmlns:p14="http://schemas.microsoft.com/office/powerpoint/2010/main" val="2761845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8816F-0613-6607-CEBE-556540592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9260B9-413D-C1D8-8A01-320F44E4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351912"/>
            <a:ext cx="10515600" cy="464165"/>
          </a:xfrm>
        </p:spPr>
        <p:txBody>
          <a:bodyPr/>
          <a:lstStyle/>
          <a:p>
            <a:r>
              <a:rPr lang="pt-BR" sz="2400" b="1" dirty="0"/>
              <a:t>SCRUM - Time</a:t>
            </a:r>
            <a:endParaRPr lang="pt-BR" sz="240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D42D84C2-EAF7-B90A-EDA6-8F200F4ECA30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6063902-13DC-59AB-49CB-391F01F30D2B}"/>
              </a:ext>
            </a:extLst>
          </p:cNvPr>
          <p:cNvSpPr txBox="1"/>
          <p:nvPr/>
        </p:nvSpPr>
        <p:spPr>
          <a:xfrm>
            <a:off x="668593" y="1171403"/>
            <a:ext cx="1094821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400" b="1" dirty="0"/>
              <a:t>Quem pode ser considerado </a:t>
            </a:r>
            <a:r>
              <a:rPr lang="pt-BR" sz="2400" b="1" dirty="0" err="1"/>
              <a:t>Developer</a:t>
            </a:r>
            <a:r>
              <a:rPr lang="pt-BR" sz="2400" b="1" dirty="0"/>
              <a:t> no Scrum?</a:t>
            </a:r>
          </a:p>
          <a:p>
            <a:pPr>
              <a:buNone/>
            </a:pPr>
            <a:endParaRPr lang="pt-BR" sz="2400" b="1" dirty="0"/>
          </a:p>
          <a:p>
            <a:pPr>
              <a:buNone/>
            </a:pPr>
            <a:r>
              <a:rPr lang="pt-BR" sz="2400" dirty="0"/>
              <a:t>Todos que contribuem para entregar valor durante a Sprint, como por exemplo: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400" dirty="0"/>
              <a:t>Desenvolvedor (Front-</a:t>
            </a:r>
            <a:r>
              <a:rPr lang="pt-BR" sz="2400" dirty="0" err="1"/>
              <a:t>end</a:t>
            </a:r>
            <a:r>
              <a:rPr lang="pt-BR" sz="2400" dirty="0"/>
              <a:t> / Back-</a:t>
            </a:r>
            <a:r>
              <a:rPr lang="pt-BR" sz="2400" dirty="0" err="1"/>
              <a:t>end</a:t>
            </a:r>
            <a:r>
              <a:rPr lang="pt-BR" sz="2400" dirty="0"/>
              <a:t> / Full Stack)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400" dirty="0"/>
              <a:t>Testador / QA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400" dirty="0"/>
              <a:t>Designer UI/UX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400" dirty="0" err="1"/>
              <a:t>DevOps</a:t>
            </a:r>
            <a:r>
              <a:rPr lang="pt-BR" sz="2400" dirty="0"/>
              <a:t> (</a:t>
            </a:r>
            <a:r>
              <a:rPr lang="pt-BR" sz="2000" dirty="0"/>
              <a:t>Desenvolvimento / Operações - integra o desenvolvimento com a infraestrutura</a:t>
            </a:r>
            <a:r>
              <a:rPr lang="pt-BR" sz="24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400" dirty="0"/>
              <a:t>Funções relacionadas a Banco de Dados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400" dirty="0"/>
              <a:t>Redator técnico (</a:t>
            </a:r>
            <a:r>
              <a:rPr lang="pt-BR" dirty="0"/>
              <a:t>Ele traduz coisas técnicas em uma linguagem clara pra quem vai usar ou entender o produto.)</a:t>
            </a:r>
            <a:endParaRPr lang="pt-BR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400" dirty="0"/>
              <a:t>Arquiteto de Software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400" dirty="0"/>
              <a:t>Outros especialistas que contribuem com o incremento do produto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t-BR" sz="2400" dirty="0"/>
          </a:p>
          <a:p>
            <a:pPr lvl="1">
              <a:buFont typeface="Arial" panose="020B0604020202020204" pitchFamily="34" charset="0"/>
              <a:buChar char="•"/>
            </a:pPr>
            <a:endParaRPr lang="pt-BR" sz="2400" dirty="0"/>
          </a:p>
          <a:p>
            <a:pPr lvl="3"/>
            <a:r>
              <a:rPr lang="pt-BR" dirty="0"/>
              <a:t>* Se uma pessoa tem tarefa no Sprint Backlog e entrega algo pronto com o time, ele é parte do Scrum Team. Mesmo que só por uma Sprint.</a:t>
            </a:r>
          </a:p>
        </p:txBody>
      </p:sp>
    </p:spTree>
    <p:extLst>
      <p:ext uri="{BB962C8B-B14F-4D97-AF65-F5344CB8AC3E}">
        <p14:creationId xmlns:p14="http://schemas.microsoft.com/office/powerpoint/2010/main" val="4109728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6A507-3BF4-0058-9235-DC68AC425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1D187D6C-76E5-4514-4758-77859BCE7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351912"/>
            <a:ext cx="10515600" cy="464165"/>
          </a:xfrm>
        </p:spPr>
        <p:txBody>
          <a:bodyPr/>
          <a:lstStyle/>
          <a:p>
            <a:r>
              <a:rPr lang="pt-BR" sz="2400" b="1" dirty="0"/>
              <a:t>SCRUM – Eventos - Cerimônias</a:t>
            </a:r>
            <a:endParaRPr lang="pt-BR" sz="240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04D29A39-79DB-1ABA-A6AB-89ACC8AC9DF2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3C9218-A803-7FC7-6AD2-659F1DA4D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174" y="657128"/>
            <a:ext cx="6077452" cy="611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60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87AE4-1850-AF53-3ADF-EE46D88F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8A7ECA6C-B9E9-A32D-7E32-E15BE9976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351912"/>
            <a:ext cx="10515600" cy="464165"/>
          </a:xfrm>
        </p:spPr>
        <p:txBody>
          <a:bodyPr/>
          <a:lstStyle/>
          <a:p>
            <a:r>
              <a:rPr lang="pt-BR" sz="2400" b="1" dirty="0"/>
              <a:t>SCRUM - Eventos</a:t>
            </a:r>
            <a:endParaRPr lang="pt-BR" sz="240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8D294604-4C64-BACD-843A-D06006B10C1B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76923EF-C166-781E-4AD5-9805651BFFDF}"/>
              </a:ext>
            </a:extLst>
          </p:cNvPr>
          <p:cNvSpPr txBox="1"/>
          <p:nvPr/>
        </p:nvSpPr>
        <p:spPr>
          <a:xfrm>
            <a:off x="683342" y="904568"/>
            <a:ext cx="10948219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Os eventos do Scrum garantem inspeção e adaptação contínuas.</a:t>
            </a:r>
          </a:p>
          <a:p>
            <a:endParaRPr lang="pt-BR" sz="2400" dirty="0"/>
          </a:p>
          <a:p>
            <a:pPr>
              <a:buNone/>
            </a:pPr>
            <a:r>
              <a:rPr lang="pt-BR" sz="2400" b="1" dirty="0"/>
              <a:t>🏁 A Sprint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400" b="1" dirty="0"/>
              <a:t>Duração fixa</a:t>
            </a:r>
            <a:r>
              <a:rPr lang="pt-BR" sz="2400" dirty="0"/>
              <a:t>, com até </a:t>
            </a:r>
            <a:r>
              <a:rPr lang="pt-BR" sz="2400" b="1" dirty="0"/>
              <a:t>1 mês</a:t>
            </a:r>
            <a:r>
              <a:rPr lang="pt-BR" sz="24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400" dirty="0"/>
              <a:t>Contém todos os demais eventos do Scrum.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400" dirty="0"/>
              <a:t>Participantes: </a:t>
            </a:r>
            <a:r>
              <a:rPr lang="pt-BR" sz="2400" b="1" dirty="0"/>
              <a:t>Time Scrum</a:t>
            </a:r>
            <a:r>
              <a:rPr lang="pt-BR" sz="2400" dirty="0"/>
              <a:t> completo.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400" b="1" dirty="0"/>
              <a:t>Não pode haver mudanças</a:t>
            </a:r>
            <a:r>
              <a:rPr lang="pt-BR" sz="2400" dirty="0"/>
              <a:t> que comprometam a </a:t>
            </a:r>
            <a:r>
              <a:rPr lang="pt-BR" sz="2400" b="1" dirty="0"/>
              <a:t>Meta da Sprint</a:t>
            </a:r>
            <a:r>
              <a:rPr lang="pt-BR" sz="2400" dirty="0"/>
              <a:t>.</a:t>
            </a:r>
          </a:p>
          <a:p>
            <a:pPr lvl="1"/>
            <a:endParaRPr lang="pt-BR" sz="2800" dirty="0"/>
          </a:p>
          <a:p>
            <a:pPr>
              <a:buNone/>
            </a:pPr>
            <a:r>
              <a:rPr lang="pt-BR" sz="2400" b="1" dirty="0"/>
              <a:t>📝 Sprint Planning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400" dirty="0"/>
              <a:t>Planejamento da Sprint: </a:t>
            </a:r>
            <a:r>
              <a:rPr lang="pt-BR" sz="2400" b="1" dirty="0"/>
              <a:t>o que será feito</a:t>
            </a:r>
            <a:r>
              <a:rPr lang="pt-BR" sz="2400" dirty="0"/>
              <a:t> e </a:t>
            </a:r>
            <a:r>
              <a:rPr lang="pt-BR" sz="2400" b="1" dirty="0"/>
              <a:t>como será feito</a:t>
            </a:r>
            <a:r>
              <a:rPr lang="pt-BR" sz="24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400" dirty="0"/>
              <a:t>Participantes: </a:t>
            </a:r>
            <a:r>
              <a:rPr lang="pt-BR" sz="2400" b="1" dirty="0"/>
              <a:t>Scrum Master, </a:t>
            </a:r>
            <a:r>
              <a:rPr lang="pt-BR" sz="2400" b="1" dirty="0" err="1"/>
              <a:t>Product</a:t>
            </a:r>
            <a:r>
              <a:rPr lang="pt-BR" sz="2400" b="1" dirty="0"/>
              <a:t> </a:t>
            </a:r>
            <a:r>
              <a:rPr lang="pt-BR" sz="2400" b="1" dirty="0" err="1"/>
              <a:t>Owner</a:t>
            </a:r>
            <a:r>
              <a:rPr lang="pt-BR" sz="2400" b="1" dirty="0"/>
              <a:t> e </a:t>
            </a:r>
            <a:r>
              <a:rPr lang="pt-BR" sz="2400" b="1" dirty="0" err="1"/>
              <a:t>Developers</a:t>
            </a:r>
            <a:r>
              <a:rPr lang="pt-BR" sz="24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400" dirty="0"/>
              <a:t>O </a:t>
            </a:r>
            <a:r>
              <a:rPr lang="pt-BR" sz="2400" b="1" dirty="0" err="1"/>
              <a:t>Product</a:t>
            </a:r>
            <a:r>
              <a:rPr lang="pt-BR" sz="2400" b="1" dirty="0"/>
              <a:t> </a:t>
            </a:r>
            <a:r>
              <a:rPr lang="pt-BR" sz="2400" b="1" dirty="0" err="1"/>
              <a:t>Owner</a:t>
            </a:r>
            <a:r>
              <a:rPr lang="pt-BR" sz="2400" dirty="0"/>
              <a:t> apresenta os itens priorizados do </a:t>
            </a:r>
            <a:r>
              <a:rPr lang="pt-BR" sz="2400" dirty="0" err="1"/>
              <a:t>Product</a:t>
            </a:r>
            <a:r>
              <a:rPr lang="pt-BR" sz="2400" dirty="0"/>
              <a:t> Backlog.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400" dirty="0"/>
              <a:t>O time define: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2400" dirty="0"/>
              <a:t>A </a:t>
            </a:r>
            <a:r>
              <a:rPr lang="pt-BR" sz="2400" b="1" dirty="0"/>
              <a:t>Meta da Sprint</a:t>
            </a:r>
            <a:r>
              <a:rPr lang="pt-BR" sz="2400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2400" dirty="0"/>
              <a:t>O </a:t>
            </a:r>
            <a:r>
              <a:rPr lang="pt-BR" sz="2400" b="1" dirty="0"/>
              <a:t>Sprint Backlog</a:t>
            </a:r>
            <a:r>
              <a:rPr lang="pt-BR" sz="2400" dirty="0"/>
              <a:t>, refinando as tarefas (quebrar, ajustar e organizar a execução).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128475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44337-E248-9882-B97A-5B2FDCAA8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21018BE-C884-5637-A77E-663A6166B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351912"/>
            <a:ext cx="10515600" cy="464165"/>
          </a:xfrm>
        </p:spPr>
        <p:txBody>
          <a:bodyPr/>
          <a:lstStyle/>
          <a:p>
            <a:r>
              <a:rPr lang="pt-BR" sz="2400" b="1" dirty="0"/>
              <a:t>SCRUM - Eventos</a:t>
            </a:r>
            <a:endParaRPr lang="pt-BR" sz="240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6C848575-B08D-8AE3-2916-5622D7F21057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DA85C77-7B25-DD0B-03AC-4A18F0C20306}"/>
              </a:ext>
            </a:extLst>
          </p:cNvPr>
          <p:cNvSpPr txBox="1"/>
          <p:nvPr/>
        </p:nvSpPr>
        <p:spPr>
          <a:xfrm>
            <a:off x="668593" y="924232"/>
            <a:ext cx="1103670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📣 Daily Scrum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Reunião diária de </a:t>
            </a:r>
            <a:r>
              <a:rPr lang="pt-BR" sz="2400" b="1" dirty="0"/>
              <a:t>15 minutos</a:t>
            </a:r>
            <a:r>
              <a:rPr lang="pt-BR" sz="2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Participantes: apenas os </a:t>
            </a:r>
            <a:r>
              <a:rPr lang="pt-BR" sz="2400" b="1" dirty="0" err="1"/>
              <a:t>Developers</a:t>
            </a:r>
            <a:r>
              <a:rPr lang="pt-BR" sz="2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Serve para: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400" dirty="0"/>
              <a:t>Inspecionar o progresso.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400" dirty="0"/>
              <a:t>Ajustar o plano diário.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400" dirty="0"/>
              <a:t>Identificar impedimentos.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Cada </a:t>
            </a:r>
            <a:r>
              <a:rPr lang="pt-BR" sz="2400" dirty="0" err="1"/>
              <a:t>dev</a:t>
            </a:r>
            <a:r>
              <a:rPr lang="pt-BR" sz="2400" dirty="0"/>
              <a:t> responde: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pt-BR" sz="2400" dirty="0"/>
              <a:t>"O que fiz ontem?"</a:t>
            </a:r>
          </a:p>
          <a:p>
            <a:pPr marL="1371600" lvl="2" indent="-457200">
              <a:buFont typeface="+mj-lt"/>
              <a:buAutoNum type="arabicPeriod"/>
            </a:pPr>
            <a:r>
              <a:rPr lang="pt-BR" sz="2400" dirty="0"/>
              <a:t>"O que farei hoje?"</a:t>
            </a:r>
          </a:p>
          <a:p>
            <a:pPr marL="1371600" lvl="2" indent="-457200">
              <a:buFont typeface="+mj-lt"/>
              <a:buAutoNum type="arabicPeriod"/>
            </a:pPr>
            <a:r>
              <a:rPr lang="pt-BR" sz="2400" dirty="0"/>
              <a:t>"Existe algum impedimento?"</a:t>
            </a:r>
          </a:p>
        </p:txBody>
      </p:sp>
    </p:spTree>
    <p:extLst>
      <p:ext uri="{BB962C8B-B14F-4D97-AF65-F5344CB8AC3E}">
        <p14:creationId xmlns:p14="http://schemas.microsoft.com/office/powerpoint/2010/main" val="3545966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EA0D2-780D-3FEB-C0B4-E40764904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69C6E0B8-0B44-6217-2306-905836CAB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351912"/>
            <a:ext cx="10515600" cy="464165"/>
          </a:xfrm>
        </p:spPr>
        <p:txBody>
          <a:bodyPr/>
          <a:lstStyle/>
          <a:p>
            <a:r>
              <a:rPr lang="pt-BR" sz="2400" b="1" dirty="0"/>
              <a:t>SCRUM - Eventos</a:t>
            </a:r>
            <a:endParaRPr lang="pt-BR" sz="240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DA6B215E-E220-0A98-BD56-490479022817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F9C3F77-C57D-992D-1B86-2DD90B9E8B07}"/>
              </a:ext>
            </a:extLst>
          </p:cNvPr>
          <p:cNvSpPr txBox="1"/>
          <p:nvPr/>
        </p:nvSpPr>
        <p:spPr>
          <a:xfrm>
            <a:off x="757083" y="924232"/>
            <a:ext cx="1094821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400" b="1" dirty="0"/>
              <a:t>🧪 Sprint Review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Realizada ao final da Sprint.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Participantes: </a:t>
            </a:r>
            <a:r>
              <a:rPr lang="pt-BR" sz="2400" b="1" dirty="0"/>
              <a:t>Time Scrum + Stakeholders</a:t>
            </a:r>
            <a:r>
              <a:rPr lang="pt-BR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Objetivos: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Inspecionar o </a:t>
            </a:r>
            <a:r>
              <a:rPr lang="pt-BR" sz="2400" b="1" dirty="0"/>
              <a:t>Incremento entregue</a:t>
            </a:r>
            <a:r>
              <a:rPr lang="pt-BR" sz="2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Coletar feedback.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Adaptar o </a:t>
            </a:r>
            <a:r>
              <a:rPr lang="pt-BR" sz="2400" b="1" dirty="0" err="1"/>
              <a:t>Product</a:t>
            </a:r>
            <a:r>
              <a:rPr lang="pt-BR" sz="2400" b="1" dirty="0"/>
              <a:t> Backlog</a:t>
            </a:r>
            <a:r>
              <a:rPr lang="pt-BR" sz="2400" dirty="0"/>
              <a:t>, se necessário.</a:t>
            </a:r>
            <a:br>
              <a:rPr lang="pt-BR" sz="2400" dirty="0"/>
            </a:br>
            <a:endParaRPr lang="pt-BR" sz="2400" dirty="0"/>
          </a:p>
          <a:p>
            <a:pPr>
              <a:buNone/>
            </a:pPr>
            <a:r>
              <a:rPr lang="pt-BR" sz="2400" b="1" dirty="0"/>
              <a:t>🔄 Sprint </a:t>
            </a:r>
            <a:r>
              <a:rPr lang="pt-BR" sz="2400" b="1" dirty="0" err="1"/>
              <a:t>Retrospective</a:t>
            </a:r>
            <a:endParaRPr lang="pt-BR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Último evento da Sprint.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Participantes: </a:t>
            </a:r>
            <a:r>
              <a:rPr lang="pt-BR" sz="2400" b="1" dirty="0"/>
              <a:t>apenas o Time Scrum</a:t>
            </a:r>
            <a:r>
              <a:rPr lang="pt-BR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Objetivo: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Refletir sobre </a:t>
            </a:r>
            <a:r>
              <a:rPr lang="pt-BR" sz="2400" b="1" dirty="0"/>
              <a:t>pessoas, processos e ferramentas</a:t>
            </a:r>
            <a:r>
              <a:rPr lang="pt-BR" sz="2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Identificar </a:t>
            </a:r>
            <a:r>
              <a:rPr lang="pt-BR" sz="2400" b="1" dirty="0"/>
              <a:t>melhorias</a:t>
            </a:r>
            <a:r>
              <a:rPr lang="pt-BR" sz="2400" dirty="0"/>
              <a:t> para a próxima Sprint.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Aumentar a </a:t>
            </a:r>
            <a:r>
              <a:rPr lang="pt-BR" sz="2400" b="1" dirty="0"/>
              <a:t>qualidade</a:t>
            </a:r>
            <a:r>
              <a:rPr lang="pt-BR" sz="2400" dirty="0"/>
              <a:t> e </a:t>
            </a:r>
            <a:r>
              <a:rPr lang="pt-BR" sz="2400" b="1" dirty="0"/>
              <a:t>eficácia</a:t>
            </a:r>
            <a:r>
              <a:rPr lang="pt-BR" sz="2400" dirty="0"/>
              <a:t> do trabalho.</a:t>
            </a:r>
          </a:p>
        </p:txBody>
      </p:sp>
    </p:spTree>
    <p:extLst>
      <p:ext uri="{BB962C8B-B14F-4D97-AF65-F5344CB8AC3E}">
        <p14:creationId xmlns:p14="http://schemas.microsoft.com/office/powerpoint/2010/main" val="4009673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C3B7F-EC95-72EB-0CB9-A92BE86E1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5D4829B1-4FB5-F210-0A80-3E379D96F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351912"/>
            <a:ext cx="10515600" cy="464165"/>
          </a:xfrm>
        </p:spPr>
        <p:txBody>
          <a:bodyPr/>
          <a:lstStyle/>
          <a:p>
            <a:r>
              <a:rPr lang="pt-BR" sz="2400" b="1" dirty="0"/>
              <a:t>SCRUM - Eventos</a:t>
            </a:r>
            <a:endParaRPr lang="pt-BR" sz="240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2707092A-8789-4893-AF3E-FD3B6805DCBE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28CC7D-3CD5-B333-1680-D21D3C2B2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966" y="1173773"/>
            <a:ext cx="9028389" cy="533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72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33CA2-89B9-174D-C27F-EE2A3A6BD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6F986BFE-50EA-FF8D-FDAE-8F306C48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351912"/>
            <a:ext cx="10515600" cy="464165"/>
          </a:xfrm>
        </p:spPr>
        <p:txBody>
          <a:bodyPr/>
          <a:lstStyle/>
          <a:p>
            <a:r>
              <a:rPr lang="pt-BR" sz="2400" b="1" dirty="0"/>
              <a:t>SCRUM - Artefatos</a:t>
            </a:r>
            <a:endParaRPr lang="pt-BR" sz="240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BE9983D8-3C03-5601-E214-6DD6CFFC87F7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C2D2D97-FAA6-9F37-59D6-B5E529362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71575"/>
            <a:ext cx="97536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688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C77A9-EE32-BA60-624A-65517D1C2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2334697-70AB-7FA1-8BC3-B8AB80C1B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351912"/>
            <a:ext cx="10515600" cy="464165"/>
          </a:xfrm>
        </p:spPr>
        <p:txBody>
          <a:bodyPr/>
          <a:lstStyle/>
          <a:p>
            <a:r>
              <a:rPr lang="pt-BR" sz="2400" b="1" dirty="0"/>
              <a:t>SCRUM - Compromissos</a:t>
            </a:r>
            <a:endParaRPr lang="pt-BR" sz="24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CB05529-7FAA-4CC5-F49E-952D99FFAAF1}"/>
              </a:ext>
            </a:extLst>
          </p:cNvPr>
          <p:cNvSpPr txBox="1"/>
          <p:nvPr/>
        </p:nvSpPr>
        <p:spPr>
          <a:xfrm>
            <a:off x="732503" y="1478165"/>
            <a:ext cx="10948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Cada artefato tem um compromisso associado para aumentar transparência e foco:</a:t>
            </a:r>
          </a:p>
          <a:p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ECFABB-CC49-43E0-8F56-5AF8938EA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03" y="2641380"/>
            <a:ext cx="11237534" cy="20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84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080"/>
            <a:ext cx="10515600" cy="464165"/>
          </a:xfrm>
        </p:spPr>
        <p:txBody>
          <a:bodyPr/>
          <a:lstStyle/>
          <a:p>
            <a:r>
              <a:rPr lang="pt-BR" sz="2800" dirty="0"/>
              <a:t>Tópicos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45D2C5D-45B5-08D6-B916-BB2448A2B928}"/>
              </a:ext>
            </a:extLst>
          </p:cNvPr>
          <p:cNvSpPr txBox="1">
            <a:spLocks/>
          </p:cNvSpPr>
          <p:nvPr/>
        </p:nvSpPr>
        <p:spPr>
          <a:xfrm>
            <a:off x="838200" y="1278194"/>
            <a:ext cx="5257800" cy="5510980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323850" algn="l"/>
              </a:tabLst>
              <a:defRPr sz="14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1. Qualidade de software </a:t>
            </a:r>
          </a:p>
          <a:p>
            <a:r>
              <a:rPr lang="pt-BR" dirty="0"/>
              <a:t>    1.1. Definição </a:t>
            </a:r>
          </a:p>
          <a:p>
            <a:r>
              <a:rPr lang="pt-BR" dirty="0"/>
              <a:t>    1.2. Ferramentas </a:t>
            </a:r>
          </a:p>
          <a:p>
            <a:r>
              <a:rPr lang="pt-BR" dirty="0"/>
              <a:t>    1.3. Processos de trabalho </a:t>
            </a:r>
          </a:p>
          <a:p>
            <a:r>
              <a:rPr lang="pt-BR" dirty="0"/>
              <a:t>2. Metodologias de desenvolvimento </a:t>
            </a:r>
          </a:p>
          <a:p>
            <a:r>
              <a:rPr lang="pt-BR" dirty="0"/>
              <a:t>    2.1. Clássicas </a:t>
            </a:r>
          </a:p>
          <a:p>
            <a:r>
              <a:rPr lang="pt-BR" dirty="0"/>
              <a:t>           2.1.1. Definição </a:t>
            </a:r>
          </a:p>
          <a:p>
            <a:r>
              <a:rPr lang="pt-BR" dirty="0"/>
              <a:t>           2.1.2. Características </a:t>
            </a:r>
          </a:p>
          <a:p>
            <a:r>
              <a:rPr lang="pt-BR" dirty="0"/>
              <a:t>           2.1.3. Aplicabilidade </a:t>
            </a:r>
          </a:p>
          <a:p>
            <a:r>
              <a:rPr lang="pt-BR" dirty="0"/>
              <a:t>           2.1.4. Fases de desenvolvimento </a:t>
            </a:r>
          </a:p>
          <a:p>
            <a:r>
              <a:rPr lang="pt-BR" dirty="0"/>
              <a:t>    2.2. Ágeis </a:t>
            </a:r>
          </a:p>
          <a:p>
            <a:r>
              <a:rPr lang="pt-BR" dirty="0"/>
              <a:t>           2.2.1. Aplicabilidade </a:t>
            </a:r>
          </a:p>
          <a:p>
            <a:r>
              <a:rPr lang="pt-BR" dirty="0"/>
              <a:t>           2.2.2. Fases de desenvolvimento 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 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1429D7D-BC8E-7580-7A2D-93E9FB54BC77}"/>
              </a:ext>
            </a:extLst>
          </p:cNvPr>
          <p:cNvSpPr txBox="1">
            <a:spLocks/>
          </p:cNvSpPr>
          <p:nvPr/>
        </p:nvSpPr>
        <p:spPr>
          <a:xfrm>
            <a:off x="5788639" y="1278194"/>
            <a:ext cx="5257800" cy="55798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323850" algn="l"/>
              </a:tabLst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3. Metodologia de gerenciamento de projeto </a:t>
            </a:r>
            <a:endParaRPr lang="pt-BR" sz="14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l">
              <a:tabLst>
                <a:tab pos="323850" algn="l"/>
              </a:tabLst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3.1. Escopo </a:t>
            </a:r>
            <a:endParaRPr lang="pt-BR" sz="14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l">
              <a:tabLst>
                <a:tab pos="323850" algn="l"/>
              </a:tabLst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3.2. Revisão dos objetivos </a:t>
            </a:r>
            <a:endParaRPr lang="pt-BR" sz="14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l">
              <a:tabLst>
                <a:tab pos="323850" algn="l"/>
              </a:tabLst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3.3. Análise de riscos </a:t>
            </a:r>
            <a:endParaRPr lang="pt-BR" sz="14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l">
              <a:tabLst>
                <a:tab pos="323850" algn="l"/>
              </a:tabLst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3.4. Cronograma </a:t>
            </a:r>
            <a:endParaRPr lang="pt-BR" sz="14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l">
              <a:tabLst>
                <a:tab pos="323850" algn="l"/>
              </a:tabLst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3.5. Recursos </a:t>
            </a:r>
            <a:endParaRPr lang="pt-BR" sz="14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l">
              <a:tabLst>
                <a:tab pos="323850" algn="l"/>
              </a:tabLst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3.6. Custos </a:t>
            </a:r>
            <a:endParaRPr lang="pt-BR" sz="14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l">
              <a:tabLst>
                <a:tab pos="323850" algn="l"/>
              </a:tabLst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3.7. Documentação </a:t>
            </a:r>
            <a:endParaRPr lang="pt-BR" sz="14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l">
              <a:tabLst>
                <a:tab pos="323850" algn="l"/>
              </a:tabLst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3.8. Avaliação do projeto </a:t>
            </a:r>
            <a:endParaRPr lang="pt-BR" sz="14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l">
              <a:tabLst>
                <a:tab pos="323850" algn="l"/>
              </a:tabLst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3.8.1. Análise do projeto </a:t>
            </a:r>
            <a:endParaRPr lang="pt-BR" sz="14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l">
              <a:tabLst>
                <a:tab pos="323850" algn="l"/>
              </a:tabLst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3.8.2. Documentação de avaliação </a:t>
            </a:r>
            <a:endParaRPr lang="pt-BR" sz="14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l">
              <a:tabLst>
                <a:tab pos="323850" algn="l"/>
              </a:tabLst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4. Apresentação do projeto </a:t>
            </a:r>
            <a:endParaRPr lang="pt-BR" sz="14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l">
              <a:tabLst>
                <a:tab pos="323850" algn="l"/>
              </a:tabLst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4.1. Definição dos recursos necessários </a:t>
            </a:r>
            <a:endParaRPr lang="pt-BR" sz="14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l">
              <a:tabLst>
                <a:tab pos="323850" algn="l"/>
              </a:tabLst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4.2. Definição da programação </a:t>
            </a:r>
            <a:endParaRPr lang="pt-BR" sz="14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l">
              <a:tabLst>
                <a:tab pos="323850" algn="l"/>
              </a:tabLst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4.2.1. Tempo </a:t>
            </a:r>
            <a:endParaRPr lang="pt-BR" sz="14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l">
              <a:tabLst>
                <a:tab pos="323850" algn="l"/>
              </a:tabLst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4.2.2. Local </a:t>
            </a:r>
            <a:endParaRPr lang="pt-BR" sz="14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l">
              <a:tabLst>
                <a:tab pos="323850" algn="l"/>
              </a:tabLst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4.2.3. Público (participantes)</a:t>
            </a:r>
            <a:r>
              <a:rPr lang="pt-BR" sz="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</a:t>
            </a:r>
            <a:endParaRPr lang="pt-BR" sz="105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28600" algn="l">
              <a:spcBef>
                <a:spcPts val="100"/>
              </a:spcBef>
            </a:pPr>
            <a:endParaRPr lang="pt-BR" sz="11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3" name="Picture 2" descr="Blog da Casel Profissionalização: O que é Software?">
            <a:extLst>
              <a:ext uri="{FF2B5EF4-FFF2-40B4-BE49-F238E27FC236}">
                <a16:creationId xmlns:a16="http://schemas.microsoft.com/office/drawing/2014/main" id="{3CA021B2-C9BE-EA09-5FEE-3EBD88BD8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193" y="352271"/>
            <a:ext cx="2314807" cy="185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D07BBBC-0B99-7936-5302-C50EC8F32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879" y="2204117"/>
            <a:ext cx="2291121" cy="65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33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807B-1AF0-B563-BBD7-B5272E43D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F92F50E5-7886-B558-DAC7-3BF322C19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351912"/>
            <a:ext cx="10515600" cy="464165"/>
          </a:xfrm>
        </p:spPr>
        <p:txBody>
          <a:bodyPr/>
          <a:lstStyle/>
          <a:p>
            <a:r>
              <a:rPr lang="pt-BR" sz="2400" b="1" dirty="0"/>
              <a:t>SCRUM - Resumo</a:t>
            </a:r>
            <a:endParaRPr lang="pt-BR" sz="2400" dirty="0"/>
          </a:p>
        </p:txBody>
      </p:sp>
      <p:pic>
        <p:nvPicPr>
          <p:cNvPr id="5" name="Imagem 4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4ADE32D1-3157-5E5C-7287-CCA2845E0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01" y="731612"/>
            <a:ext cx="11038860" cy="579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47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EE617-2088-A17C-835A-705EC021E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15C039-D874-5698-6688-1F30398EA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351912"/>
            <a:ext cx="10515600" cy="464165"/>
          </a:xfrm>
        </p:spPr>
        <p:txBody>
          <a:bodyPr/>
          <a:lstStyle/>
          <a:p>
            <a:r>
              <a:rPr lang="pt-BR" sz="2400" b="1" dirty="0"/>
              <a:t>SCRUM - Resumo</a:t>
            </a:r>
            <a:endParaRPr lang="pt-BR" sz="240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2922104A-2EB8-82B3-031E-BFBFB5F247B1}"/>
              </a:ext>
            </a:extLst>
          </p:cNvPr>
          <p:cNvSpPr txBox="1">
            <a:spLocks/>
          </p:cNvSpPr>
          <p:nvPr/>
        </p:nvSpPr>
        <p:spPr>
          <a:xfrm>
            <a:off x="668594" y="963561"/>
            <a:ext cx="11238272" cy="611566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None/>
            </a:pPr>
            <a:r>
              <a:rPr lang="pt-BR" sz="2000" b="1" dirty="0"/>
              <a:t>✅ O QUE É SCRUM?</a:t>
            </a:r>
          </a:p>
          <a:p>
            <a:pPr algn="l"/>
            <a:r>
              <a:rPr lang="pt-BR" sz="2000" dirty="0"/>
              <a:t>        Framework leve para resolver problemas complexos e entregar valor de forma iterativa e incremental.</a:t>
            </a:r>
            <a:endParaRPr lang="pt-BR" sz="1200" dirty="0"/>
          </a:p>
          <a:p>
            <a:pPr algn="l"/>
            <a:endParaRPr lang="pt-BR" sz="1200" dirty="0"/>
          </a:p>
          <a:p>
            <a:pPr algn="l">
              <a:buNone/>
            </a:pPr>
            <a:r>
              <a:rPr lang="pt-BR" sz="2000" b="1" dirty="0"/>
              <a:t>🧠 BASEADO EM:</a:t>
            </a:r>
          </a:p>
          <a:p>
            <a:pPr lvl="1"/>
            <a:r>
              <a:rPr lang="pt-BR" sz="2000" b="1" dirty="0"/>
              <a:t>Empirismo:</a:t>
            </a:r>
            <a:r>
              <a:rPr lang="pt-BR" sz="2000" dirty="0"/>
              <a:t> aprender com a experiência</a:t>
            </a:r>
          </a:p>
          <a:p>
            <a:pPr lvl="1"/>
            <a:r>
              <a:rPr lang="pt-BR" sz="2000" b="1" dirty="0"/>
              <a:t>Lean </a:t>
            </a:r>
            <a:r>
              <a:rPr lang="pt-BR" sz="2000" b="1" dirty="0" err="1"/>
              <a:t>Thinking</a:t>
            </a:r>
            <a:r>
              <a:rPr lang="pt-BR" sz="2000" b="1" dirty="0"/>
              <a:t>:</a:t>
            </a:r>
            <a:r>
              <a:rPr lang="pt-BR" sz="2000" dirty="0"/>
              <a:t> eliminar desperdícios</a:t>
            </a:r>
          </a:p>
          <a:p>
            <a:pPr lvl="1"/>
            <a:endParaRPr lang="pt-BR" sz="1200" dirty="0"/>
          </a:p>
          <a:p>
            <a:pPr algn="l"/>
            <a:r>
              <a:rPr lang="pt-BR" sz="2000" b="1" dirty="0"/>
              <a:t>PILARES:</a:t>
            </a:r>
            <a:br>
              <a:rPr lang="pt-BR" sz="2000" dirty="0"/>
            </a:br>
            <a:r>
              <a:rPr lang="pt-BR" sz="2000" dirty="0"/>
              <a:t>       🔍 Transparência | 🔁 Inspeção | ⚙️ Adaptação</a:t>
            </a:r>
            <a:endParaRPr lang="pt-BR" sz="1200" dirty="0"/>
          </a:p>
          <a:p>
            <a:pPr algn="l"/>
            <a:endParaRPr lang="pt-BR" sz="1200" dirty="0"/>
          </a:p>
          <a:p>
            <a:pPr algn="l">
              <a:buNone/>
            </a:pPr>
            <a:r>
              <a:rPr lang="pt-BR" sz="2000" b="1" dirty="0"/>
              <a:t>👥 SCRUM TEAM – papéis (sem hierarquia)</a:t>
            </a:r>
          </a:p>
          <a:p>
            <a:pPr lvl="1"/>
            <a:r>
              <a:rPr lang="pt-BR" sz="2000" b="1" dirty="0" err="1"/>
              <a:t>Product</a:t>
            </a:r>
            <a:r>
              <a:rPr lang="pt-BR" sz="2000" b="1" dirty="0"/>
              <a:t> </a:t>
            </a:r>
            <a:r>
              <a:rPr lang="pt-BR" sz="2000" b="1" dirty="0" err="1"/>
              <a:t>Owner</a:t>
            </a:r>
            <a:r>
              <a:rPr lang="pt-BR" sz="2000" b="1" dirty="0"/>
              <a:t>:</a:t>
            </a:r>
            <a:r>
              <a:rPr lang="pt-BR" sz="2000" dirty="0"/>
              <a:t> Define e prioriza o </a:t>
            </a:r>
            <a:r>
              <a:rPr lang="pt-BR" sz="2000" dirty="0" err="1"/>
              <a:t>Product</a:t>
            </a:r>
            <a:r>
              <a:rPr lang="pt-BR" sz="2000" dirty="0"/>
              <a:t> Backlog</a:t>
            </a:r>
          </a:p>
          <a:p>
            <a:pPr lvl="1"/>
            <a:r>
              <a:rPr lang="pt-BR" sz="2000" b="1" dirty="0"/>
              <a:t>Scrum Master:</a:t>
            </a:r>
            <a:r>
              <a:rPr lang="pt-BR" sz="2000" dirty="0"/>
              <a:t> Facilita o processo e remove impedimentos</a:t>
            </a:r>
          </a:p>
          <a:p>
            <a:pPr lvl="1"/>
            <a:r>
              <a:rPr lang="pt-BR" sz="2000" b="1" dirty="0" err="1"/>
              <a:t>Developers</a:t>
            </a:r>
            <a:r>
              <a:rPr lang="pt-BR" sz="2000" b="1" dirty="0"/>
              <a:t>:</a:t>
            </a:r>
            <a:r>
              <a:rPr lang="pt-BR" sz="2000" dirty="0"/>
              <a:t> Criam o incremento do produto</a:t>
            </a:r>
            <a:endParaRPr lang="pt-BR" sz="1200" dirty="0"/>
          </a:p>
          <a:p>
            <a:pPr lvl="1"/>
            <a:endParaRPr lang="pt-BR" sz="1200" dirty="0"/>
          </a:p>
          <a:p>
            <a:pPr algn="l">
              <a:buNone/>
            </a:pPr>
            <a:r>
              <a:rPr lang="pt-BR" sz="2000" b="1" dirty="0"/>
              <a:t>🧭 VALORES DO SCRUM</a:t>
            </a:r>
          </a:p>
          <a:p>
            <a:pPr lvl="1">
              <a:buNone/>
            </a:pPr>
            <a:r>
              <a:rPr lang="pt-BR" sz="2000" dirty="0"/>
              <a:t> • Foco • Comprometimento • Coragem • Abertura • Respeito</a:t>
            </a:r>
            <a:endParaRPr lang="pt-BR" sz="3600" dirty="0"/>
          </a:p>
          <a:p>
            <a:pPr lvl="1"/>
            <a:endParaRPr lang="pt-BR" sz="2000" dirty="0"/>
          </a:p>
          <a:p>
            <a:pPr algn="l"/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379622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431C7-C4AF-564F-4DB8-7FA7AC053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3AFACA7E-C496-8059-992D-7466139B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351912"/>
            <a:ext cx="10515600" cy="464165"/>
          </a:xfrm>
        </p:spPr>
        <p:txBody>
          <a:bodyPr/>
          <a:lstStyle/>
          <a:p>
            <a:r>
              <a:rPr lang="pt-BR" sz="2400" b="1" dirty="0"/>
              <a:t>SCRUM - Resumo</a:t>
            </a:r>
            <a:endParaRPr lang="pt-BR" sz="240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A315FFC5-D38A-2C58-3479-69CA171AB449}"/>
              </a:ext>
            </a:extLst>
          </p:cNvPr>
          <p:cNvSpPr txBox="1">
            <a:spLocks/>
          </p:cNvSpPr>
          <p:nvPr/>
        </p:nvSpPr>
        <p:spPr>
          <a:xfrm>
            <a:off x="668594" y="963561"/>
            <a:ext cx="11238272" cy="579119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None/>
            </a:pPr>
            <a:r>
              <a:rPr lang="pt-BR" sz="2000" b="1" dirty="0"/>
              <a:t>🗓️ EVENTOS DO SCRUM</a:t>
            </a:r>
          </a:p>
          <a:p>
            <a:pPr algn="l">
              <a:buNone/>
            </a:pPr>
            <a:endParaRPr lang="pt-BR" sz="2000" b="1" dirty="0"/>
          </a:p>
          <a:p>
            <a:pPr algn="l">
              <a:buNone/>
            </a:pPr>
            <a:endParaRPr lang="pt-BR" sz="2000" b="1" dirty="0"/>
          </a:p>
          <a:p>
            <a:pPr algn="l">
              <a:buNone/>
            </a:pPr>
            <a:endParaRPr lang="pt-BR" sz="2000" b="1" dirty="0"/>
          </a:p>
          <a:p>
            <a:pPr algn="l">
              <a:buNone/>
            </a:pPr>
            <a:endParaRPr lang="pt-BR" sz="2000" b="1" dirty="0"/>
          </a:p>
          <a:p>
            <a:pPr algn="l">
              <a:buNone/>
            </a:pPr>
            <a:endParaRPr lang="pt-BR" sz="2000" b="1" dirty="0"/>
          </a:p>
          <a:p>
            <a:pPr algn="l">
              <a:buNone/>
            </a:pPr>
            <a:endParaRPr lang="pt-BR" sz="2000" b="1" dirty="0"/>
          </a:p>
          <a:p>
            <a:pPr algn="l">
              <a:buNone/>
            </a:pPr>
            <a:r>
              <a:rPr lang="pt-BR" sz="2000" b="1" dirty="0"/>
              <a:t>📦 ARTEFATOS DO SCRUM</a:t>
            </a:r>
          </a:p>
          <a:p>
            <a:pPr lvl="1"/>
            <a:r>
              <a:rPr lang="pt-BR" sz="2000" dirty="0" err="1"/>
              <a:t>Product</a:t>
            </a:r>
            <a:r>
              <a:rPr lang="pt-BR" sz="2000" dirty="0"/>
              <a:t> Backlog: Lista de tudo que será feito</a:t>
            </a:r>
          </a:p>
          <a:p>
            <a:pPr lvl="1"/>
            <a:r>
              <a:rPr lang="pt-BR" sz="2000" dirty="0"/>
              <a:t>Sprint Backlog: Seleção do que será feito na Sprint + plano</a:t>
            </a:r>
          </a:p>
          <a:p>
            <a:pPr lvl="1"/>
            <a:r>
              <a:rPr lang="pt-BR" sz="2000" dirty="0"/>
              <a:t>Incremento: Resultado entregue (deve estar "Pronto")</a:t>
            </a:r>
            <a:endParaRPr lang="pt-BR" sz="1200" dirty="0"/>
          </a:p>
          <a:p>
            <a:pPr algn="l">
              <a:buNone/>
            </a:pPr>
            <a:endParaRPr lang="pt-BR" sz="1200" b="1" dirty="0"/>
          </a:p>
          <a:p>
            <a:pPr algn="l">
              <a:buNone/>
            </a:pPr>
            <a:r>
              <a:rPr lang="pt-BR" sz="2000" b="1" dirty="0"/>
              <a:t>🎯 COMPROMISSOS</a:t>
            </a:r>
          </a:p>
          <a:p>
            <a:pPr lvl="1"/>
            <a:r>
              <a:rPr lang="pt-BR" sz="2000" dirty="0"/>
              <a:t>Meta do Produto (ligada ao </a:t>
            </a:r>
            <a:r>
              <a:rPr lang="pt-BR" sz="2000" dirty="0" err="1"/>
              <a:t>Product</a:t>
            </a:r>
            <a:r>
              <a:rPr lang="pt-BR" sz="2000" dirty="0"/>
              <a:t> Backlog)</a:t>
            </a:r>
          </a:p>
          <a:p>
            <a:pPr lvl="1"/>
            <a:r>
              <a:rPr lang="pt-BR" sz="2000" dirty="0"/>
              <a:t>Meta da Sprint (ligada ao Sprint Backlog)</a:t>
            </a:r>
          </a:p>
          <a:p>
            <a:pPr lvl="1"/>
            <a:r>
              <a:rPr lang="pt-BR" sz="2000" dirty="0"/>
              <a:t>Definição de Pronto (ligada ao Incremento)</a:t>
            </a:r>
            <a:endParaRPr lang="pt-BR" sz="32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EAD1C10-46F0-0915-C3BE-EFC83EE54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555" y="1307690"/>
            <a:ext cx="8423232" cy="23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76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08F93-279A-BA1E-A7DD-328926425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02740994-0F82-0930-D1C3-252B37EF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351912"/>
            <a:ext cx="10515600" cy="464165"/>
          </a:xfrm>
        </p:spPr>
        <p:txBody>
          <a:bodyPr/>
          <a:lstStyle/>
          <a:p>
            <a:r>
              <a:rPr lang="pt-BR" sz="2400" b="1" dirty="0"/>
              <a:t>SCRUM - Revisão</a:t>
            </a:r>
            <a:endParaRPr lang="pt-BR" sz="240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41A6B803-C5E2-0FE4-CA0E-DEB7F9C6D0E4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2050" name="Picture 2" descr="Issuu">
            <a:extLst>
              <a:ext uri="{FF2B5EF4-FFF2-40B4-BE49-F238E27FC236}">
                <a16:creationId xmlns:a16="http://schemas.microsoft.com/office/drawing/2014/main" id="{93073C06-91F7-5689-89CF-13DD72658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95" y="1049200"/>
            <a:ext cx="10489790" cy="524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929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5F2F7-37FE-9C42-DA08-E18D83A0B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589B119-CBE8-F457-6F06-947B0571F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351912"/>
            <a:ext cx="10515600" cy="464165"/>
          </a:xfrm>
        </p:spPr>
        <p:txBody>
          <a:bodyPr/>
          <a:lstStyle/>
          <a:p>
            <a:r>
              <a:rPr lang="pt-BR" sz="2400" b="1" dirty="0"/>
              <a:t>SCRUM - Exercício</a:t>
            </a:r>
            <a:endParaRPr lang="pt-BR" sz="240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FC44B7C7-EC08-2888-791B-01A5927189D0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1FE945-5234-EC3B-F1F1-740E3A06D69E}"/>
              </a:ext>
            </a:extLst>
          </p:cNvPr>
          <p:cNvSpPr txBox="1"/>
          <p:nvPr/>
        </p:nvSpPr>
        <p:spPr>
          <a:xfrm>
            <a:off x="762000" y="1661652"/>
            <a:ext cx="109482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Leitura do Scrum </a:t>
            </a:r>
            <a:r>
              <a:rPr lang="pt-BR" sz="2400" dirty="0" err="1"/>
              <a:t>Guide</a:t>
            </a:r>
            <a:r>
              <a:rPr lang="pt-BR" sz="2400" dirty="0"/>
              <a:t> + Quiz</a:t>
            </a:r>
          </a:p>
          <a:p>
            <a:r>
              <a:rPr lang="pt-BR" sz="2400" dirty="0"/>
              <a:t>📖 Objetivo:</a:t>
            </a:r>
          </a:p>
          <a:p>
            <a:r>
              <a:rPr lang="pt-BR" sz="2400" dirty="0"/>
              <a:t>Compreender os conceitos fundamentais do Scrum, conforme descritos no Scrum </a:t>
            </a:r>
            <a:r>
              <a:rPr lang="pt-BR" sz="2400" dirty="0" err="1"/>
              <a:t>Guide</a:t>
            </a:r>
            <a:r>
              <a:rPr lang="pt-BR" sz="2400" dirty="0"/>
              <a:t>. A leitura ajudará a consolidar o conhecimento sobre os papéis, eventos, artefatos e princípios do framework ágil.</a:t>
            </a:r>
          </a:p>
          <a:p>
            <a:endParaRPr lang="pt-BR" sz="2400" dirty="0"/>
          </a:p>
          <a:p>
            <a:r>
              <a:rPr lang="pt-BR" sz="2400" dirty="0"/>
              <a:t>📝 Instruções:</a:t>
            </a:r>
          </a:p>
          <a:p>
            <a:r>
              <a:rPr lang="pt-BR" sz="2400" dirty="0"/>
              <a:t>Leia o Scrum </a:t>
            </a:r>
            <a:r>
              <a:rPr lang="pt-BR" sz="2400" dirty="0" err="1"/>
              <a:t>Guide</a:t>
            </a:r>
            <a:r>
              <a:rPr lang="pt-BR" sz="2400" dirty="0"/>
              <a:t> com atenção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711816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4C44B-8CE9-E2F7-0E5F-89D7EA338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0402652-EE5F-E42B-9E59-F729E2D9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351912"/>
            <a:ext cx="10515600" cy="464165"/>
          </a:xfrm>
        </p:spPr>
        <p:txBody>
          <a:bodyPr/>
          <a:lstStyle/>
          <a:p>
            <a:r>
              <a:rPr lang="pt-BR" sz="2400" b="1" dirty="0"/>
              <a:t>SCRUM - Revisão</a:t>
            </a:r>
            <a:endParaRPr lang="pt-BR" sz="240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4221DA14-F414-D14B-090A-2F8657F5D466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15362" name="Picture 2" descr="Active Learning with Kahoot! – Instruction @ UH">
            <a:extLst>
              <a:ext uri="{FF2B5EF4-FFF2-40B4-BE49-F238E27FC236}">
                <a16:creationId xmlns:a16="http://schemas.microsoft.com/office/drawing/2014/main" id="{67756CBC-49FB-E20E-EFF6-053394975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01" y="781563"/>
            <a:ext cx="1078230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546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45D2C5D-45B5-08D6-B916-BB2448A2B928}"/>
              </a:ext>
            </a:extLst>
          </p:cNvPr>
          <p:cNvSpPr txBox="1">
            <a:spLocks/>
          </p:cNvSpPr>
          <p:nvPr/>
        </p:nvSpPr>
        <p:spPr>
          <a:xfrm>
            <a:off x="838200" y="1060588"/>
            <a:ext cx="6195648" cy="158428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buFont typeface="Symbol" panose="05050102010706020507" pitchFamily="18" charset="2"/>
              <a:buChar char=""/>
            </a:pPr>
            <a:r>
              <a:rPr lang="pt-BR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SCRUM</a:t>
            </a:r>
          </a:p>
          <a:p>
            <a:pPr marL="1028700" lvl="1" indent="-342900">
              <a:buFont typeface="Symbol" panose="05050102010706020507" pitchFamily="18" charset="2"/>
              <a:buChar char=""/>
            </a:pPr>
            <a:r>
              <a:rPr lang="pt-BR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Tudo sobre essa framework</a:t>
            </a:r>
          </a:p>
          <a:p>
            <a:pPr marL="1028700" lvl="1" indent="-342900">
              <a:buFont typeface="Symbol" panose="05050102010706020507" pitchFamily="18" charset="2"/>
              <a:buChar char=""/>
            </a:pPr>
            <a:r>
              <a:rPr lang="pt-BR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Exercícios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BA13B3C-346B-F4DB-2E87-7BC79F79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912"/>
            <a:ext cx="10515600" cy="464165"/>
          </a:xfrm>
        </p:spPr>
        <p:txBody>
          <a:bodyPr/>
          <a:lstStyle/>
          <a:p>
            <a:r>
              <a:rPr lang="pt-BR" sz="2800" dirty="0"/>
              <a:t>Tópicos de hoje</a:t>
            </a:r>
          </a:p>
        </p:txBody>
      </p:sp>
      <p:pic>
        <p:nvPicPr>
          <p:cNvPr id="3" name="Picture 2" descr="Vamos Falar Sobre">
            <a:extLst>
              <a:ext uri="{FF2B5EF4-FFF2-40B4-BE49-F238E27FC236}">
                <a16:creationId xmlns:a16="http://schemas.microsoft.com/office/drawing/2014/main" id="{2D8715C5-B8E5-B2C1-AB50-CD6C015BA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56" y="1060588"/>
            <a:ext cx="3579815" cy="251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urso de Scrum, por que estudar Confira a nossa dica de cursos em projetos">
            <a:extLst>
              <a:ext uri="{FF2B5EF4-FFF2-40B4-BE49-F238E27FC236}">
                <a16:creationId xmlns:a16="http://schemas.microsoft.com/office/drawing/2014/main" id="{3C4A3D60-7775-39D8-833F-AD80D822B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89388"/>
            <a:ext cx="7322456" cy="366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1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5A93B-7C62-6D19-7906-58D3994A4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990AE08-D465-452E-CFD2-E41FAD1D9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351912"/>
            <a:ext cx="10515600" cy="464165"/>
          </a:xfrm>
        </p:spPr>
        <p:txBody>
          <a:bodyPr/>
          <a:lstStyle/>
          <a:p>
            <a:r>
              <a:rPr lang="pt-BR" sz="2400" b="1" dirty="0"/>
              <a:t>Projetos - SCRUM</a:t>
            </a:r>
            <a:endParaRPr lang="pt-BR" sz="240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FAFD3F60-90B4-0A32-31AE-77E33207F47D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29410BD-9051-36C7-AE79-8F11BB8C8A20}"/>
              </a:ext>
            </a:extLst>
          </p:cNvPr>
          <p:cNvSpPr txBox="1"/>
          <p:nvPr/>
        </p:nvSpPr>
        <p:spPr>
          <a:xfrm>
            <a:off x="739878" y="1010245"/>
            <a:ext cx="10783529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Introdução</a:t>
            </a:r>
            <a:endParaRPr lang="pt-BR" sz="1400" dirty="0"/>
          </a:p>
          <a:p>
            <a:endParaRPr lang="pt-BR" sz="1400" dirty="0"/>
          </a:p>
          <a:p>
            <a:endParaRPr lang="pt-BR" sz="1400" dirty="0"/>
          </a:p>
          <a:p>
            <a:r>
              <a:rPr lang="pt-BR" sz="2400" dirty="0"/>
              <a:t>Scrum é um framework* ágil utilizado para a resolução de problemas complexos, proporcionando entrega de valor de forma iterativa e incremental.</a:t>
            </a:r>
          </a:p>
          <a:p>
            <a:endParaRPr lang="pt-BR" sz="2400" dirty="0"/>
          </a:p>
          <a:p>
            <a:r>
              <a:rPr lang="pt-BR" sz="2400" dirty="0"/>
              <a:t>Baseado no empirismo e </a:t>
            </a:r>
            <a:r>
              <a:rPr lang="pt-BR" sz="2400" dirty="0" err="1"/>
              <a:t>lean</a:t>
            </a:r>
            <a:r>
              <a:rPr lang="pt-BR" sz="2400" dirty="0"/>
              <a:t> </a:t>
            </a:r>
            <a:r>
              <a:rPr lang="pt-BR" sz="2400" dirty="0" err="1"/>
              <a:t>thinking</a:t>
            </a:r>
            <a:r>
              <a:rPr lang="pt-BR" sz="2400" dirty="0"/>
              <a:t>*, promove transparência, inspeção e adaptação.</a:t>
            </a:r>
          </a:p>
          <a:p>
            <a:endParaRPr lang="pt-BR" sz="2400" dirty="0"/>
          </a:p>
          <a:p>
            <a:r>
              <a:rPr lang="pt-BR" sz="2400" dirty="0"/>
              <a:t>Criado para o desenvolvimento de software, mas agora é aplicado em diversas áreas.</a:t>
            </a:r>
            <a:endParaRPr lang="pt-BR" sz="1600" dirty="0"/>
          </a:p>
          <a:p>
            <a:endParaRPr lang="pt-BR" sz="1600" dirty="0"/>
          </a:p>
          <a:p>
            <a:endParaRPr lang="pt-BR" sz="1600" dirty="0"/>
          </a:p>
          <a:p>
            <a:endParaRPr lang="pt-BR" sz="1600" dirty="0"/>
          </a:p>
          <a:p>
            <a:endParaRPr lang="pt-BR" sz="16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dirty="0"/>
              <a:t>Um </a:t>
            </a:r>
            <a:r>
              <a:rPr lang="pt-BR" b="1" dirty="0"/>
              <a:t>framework</a:t>
            </a:r>
            <a:r>
              <a:rPr lang="pt-BR" dirty="0"/>
              <a:t> é como uma </a:t>
            </a:r>
            <a:r>
              <a:rPr lang="pt-BR" b="1" dirty="0"/>
              <a:t>estrutura base</a:t>
            </a:r>
            <a:r>
              <a:rPr lang="pt-BR" dirty="0"/>
              <a:t>, um </a:t>
            </a:r>
            <a:r>
              <a:rPr lang="pt-BR" b="1" dirty="0"/>
              <a:t>modelo pronto</a:t>
            </a:r>
            <a:r>
              <a:rPr lang="pt-BR" dirty="0"/>
              <a:t> que ajuda a organizar o trabalho de forma mais eficiente.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dirty="0"/>
              <a:t>O </a:t>
            </a:r>
            <a:r>
              <a:rPr lang="pt-BR" b="1" dirty="0"/>
              <a:t>Lean </a:t>
            </a:r>
            <a:r>
              <a:rPr lang="pt-BR" b="1" dirty="0" err="1"/>
              <a:t>Thinking</a:t>
            </a:r>
            <a:r>
              <a:rPr lang="pt-BR" dirty="0"/>
              <a:t> (ou pensamento enxuto) é uma filosofia de gestão baseada na </a:t>
            </a:r>
            <a:r>
              <a:rPr lang="pt-BR" b="1" dirty="0"/>
              <a:t>eliminação de desperdícios</a:t>
            </a:r>
            <a:r>
              <a:rPr lang="pt-BR" dirty="0"/>
              <a:t>, </a:t>
            </a:r>
            <a:r>
              <a:rPr lang="pt-BR" b="1" dirty="0"/>
              <a:t>otimização de processos</a:t>
            </a:r>
            <a:r>
              <a:rPr lang="pt-BR" dirty="0"/>
              <a:t> e </a:t>
            </a:r>
            <a:r>
              <a:rPr lang="pt-BR" b="1" dirty="0"/>
              <a:t>foco na entrega de valor</a:t>
            </a:r>
            <a:r>
              <a:rPr lang="pt-BR" dirty="0"/>
              <a:t> para o cliente.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26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56BE9-8C31-76B3-3D2C-8F34140F8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37DF6AC2-237B-690D-A973-D6FFD6B88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351912"/>
            <a:ext cx="10515600" cy="464165"/>
          </a:xfrm>
        </p:spPr>
        <p:txBody>
          <a:bodyPr/>
          <a:lstStyle/>
          <a:p>
            <a:r>
              <a:rPr lang="pt-BR" sz="2400" b="1" dirty="0"/>
              <a:t>SCRUM – </a:t>
            </a:r>
            <a:r>
              <a:rPr lang="pt-BR" sz="3200" b="1" dirty="0"/>
              <a:t>3</a:t>
            </a:r>
            <a:r>
              <a:rPr lang="pt-BR" sz="2400" b="1" dirty="0"/>
              <a:t> pilares – teorias do Scrum</a:t>
            </a:r>
            <a:endParaRPr lang="pt-BR" sz="240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2D2E34C7-0DEF-0C06-1788-74754CD32C0B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95AEC3-4C0A-9F45-7813-EF8F6F38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437" y="871577"/>
            <a:ext cx="6475454" cy="598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86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B5EB6-0548-DB03-9ED9-7BE8EDE65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3A2CC816-0973-5AA0-F611-4448B4F2E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351912"/>
            <a:ext cx="10515600" cy="464165"/>
          </a:xfrm>
        </p:spPr>
        <p:txBody>
          <a:bodyPr/>
          <a:lstStyle/>
          <a:p>
            <a:r>
              <a:rPr lang="pt-BR" sz="2400" b="1" dirty="0"/>
              <a:t>SCRUM - Definição</a:t>
            </a:r>
            <a:endParaRPr lang="pt-BR" sz="240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D85DEEB0-F091-47C6-DD03-F9B14A8BE9B4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A86DB16-4F78-BF9F-063A-18D37DCB7F73}"/>
              </a:ext>
            </a:extLst>
          </p:cNvPr>
          <p:cNvSpPr txBox="1"/>
          <p:nvPr/>
        </p:nvSpPr>
        <p:spPr>
          <a:xfrm>
            <a:off x="867697" y="1122449"/>
            <a:ext cx="107835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2. Teoria do Scrum</a:t>
            </a:r>
          </a:p>
          <a:p>
            <a:endParaRPr lang="pt-BR" sz="2800" b="1" dirty="0"/>
          </a:p>
          <a:p>
            <a:r>
              <a:rPr lang="pt-BR" sz="2400" dirty="0"/>
              <a:t>O Scrum se baseia em três pilares fundamentais:</a:t>
            </a:r>
          </a:p>
          <a:p>
            <a:endParaRPr lang="pt-B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b="1" dirty="0"/>
              <a:t>Transparência</a:t>
            </a:r>
            <a:r>
              <a:rPr lang="pt-BR" sz="2400" dirty="0"/>
              <a:t>: Todo o processo deve ser visível para todos os envolvidos. Isso garante melhor tomada de decisões.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b="1" dirty="0"/>
              <a:t>Inspeção</a:t>
            </a:r>
            <a:r>
              <a:rPr lang="pt-BR" sz="2400" dirty="0"/>
              <a:t>: Acompanhamento contínuo do progresso do trabalho para identificar problemas rapidamente.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b="1" dirty="0"/>
              <a:t>Adaptação</a:t>
            </a:r>
            <a:r>
              <a:rPr lang="pt-BR" sz="2400" dirty="0"/>
              <a:t>: Ajustes devem ser feitos sempre que necessário para garantir a entrega do valor esperado.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50106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6353C-59C1-BF28-F9D6-76E536CC3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D15F405-1463-24BB-6B73-1A18F73EE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078" y="734443"/>
            <a:ext cx="9971787" cy="584973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2B2A2D8-21CB-4E39-C565-847E9B7BB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351912"/>
            <a:ext cx="10515600" cy="464165"/>
          </a:xfrm>
        </p:spPr>
        <p:txBody>
          <a:bodyPr/>
          <a:lstStyle/>
          <a:p>
            <a:r>
              <a:rPr lang="pt-BR" sz="2400" b="1" dirty="0"/>
              <a:t>SCRUM - Valores</a:t>
            </a:r>
            <a:endParaRPr lang="pt-BR" sz="240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E1AC52AE-9968-5B64-B720-A49F5EDB7CE6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77486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A13E3-C6A3-1B89-C0D0-73B202220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87336083-452F-3F39-D555-3635C6C86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351912"/>
            <a:ext cx="10515600" cy="464165"/>
          </a:xfrm>
        </p:spPr>
        <p:txBody>
          <a:bodyPr/>
          <a:lstStyle/>
          <a:p>
            <a:r>
              <a:rPr lang="pt-BR" sz="2400" b="1" dirty="0"/>
              <a:t>SCRUM - Time</a:t>
            </a:r>
            <a:endParaRPr lang="pt-BR" sz="240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59009877-F972-0C3A-7B13-2A1E593EFAE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BCAA0AD-A34C-BF87-61DA-79E5483C4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8" y="1285875"/>
            <a:ext cx="770572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31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253BB-543D-ACB6-E10A-184565E82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3057467B-A9BA-B4D2-C278-E5DE4BCC0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351912"/>
            <a:ext cx="10515600" cy="464165"/>
          </a:xfrm>
        </p:spPr>
        <p:txBody>
          <a:bodyPr/>
          <a:lstStyle/>
          <a:p>
            <a:r>
              <a:rPr lang="pt-BR" sz="2400" b="1" dirty="0"/>
              <a:t>SCRUM – Time – papéis </a:t>
            </a:r>
            <a:r>
              <a:rPr lang="pt-BR" sz="2400" b="1" dirty="0" err="1"/>
              <a:t>scrum</a:t>
            </a:r>
            <a:endParaRPr lang="pt-BR" sz="240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837D8649-5C1C-00A3-4B90-A50BF74E94DA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6" name="Imagem 5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6B9F6DBF-EB44-5696-1EF7-AAC379FFB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682" y="1556517"/>
            <a:ext cx="13926404" cy="416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091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2957</TotalTime>
  <Words>1119</Words>
  <Application>Microsoft Office PowerPoint</Application>
  <PresentationFormat>Widescreen</PresentationFormat>
  <Paragraphs>200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3" baseType="lpstr">
      <vt:lpstr>Aharoni</vt:lpstr>
      <vt:lpstr>Arial</vt:lpstr>
      <vt:lpstr>Baguet Script</vt:lpstr>
      <vt:lpstr>Calibri</vt:lpstr>
      <vt:lpstr>Calibri Light</vt:lpstr>
      <vt:lpstr>Symbol</vt:lpstr>
      <vt:lpstr>Times New Roman</vt:lpstr>
      <vt:lpstr>Tema do Office</vt:lpstr>
      <vt:lpstr>Apresentação do PowerPoint</vt:lpstr>
      <vt:lpstr>Tópicos</vt:lpstr>
      <vt:lpstr>Tópicos de hoje</vt:lpstr>
      <vt:lpstr>Projetos - SCRUM</vt:lpstr>
      <vt:lpstr>SCRUM – 3 pilares – teorias do Scrum</vt:lpstr>
      <vt:lpstr>SCRUM - Definição</vt:lpstr>
      <vt:lpstr>SCRUM - Valores</vt:lpstr>
      <vt:lpstr>SCRUM - Time</vt:lpstr>
      <vt:lpstr>SCRUM – Time – papéis scrum</vt:lpstr>
      <vt:lpstr>SCRUM – Time - papéis</vt:lpstr>
      <vt:lpstr>SCRUM - Time</vt:lpstr>
      <vt:lpstr>SCRUM - Time</vt:lpstr>
      <vt:lpstr>SCRUM – Eventos - Cerimônias</vt:lpstr>
      <vt:lpstr>SCRUM - Eventos</vt:lpstr>
      <vt:lpstr>SCRUM - Eventos</vt:lpstr>
      <vt:lpstr>SCRUM - Eventos</vt:lpstr>
      <vt:lpstr>SCRUM - Eventos</vt:lpstr>
      <vt:lpstr>SCRUM - Artefatos</vt:lpstr>
      <vt:lpstr>SCRUM - Compromissos</vt:lpstr>
      <vt:lpstr>SCRUM - Resumo</vt:lpstr>
      <vt:lpstr>SCRUM - Resumo</vt:lpstr>
      <vt:lpstr>SCRUM - Resumo</vt:lpstr>
      <vt:lpstr>SCRUM - Revisão</vt:lpstr>
      <vt:lpstr>SCRUM - Exercício</vt:lpstr>
      <vt:lpstr>SCRUM - Revisão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Marcia Scanacapra</dc:creator>
  <cp:lastModifiedBy>Marcia Cristina Scanacapra</cp:lastModifiedBy>
  <cp:revision>58</cp:revision>
  <dcterms:created xsi:type="dcterms:W3CDTF">2023-07-19T21:24:48Z</dcterms:created>
  <dcterms:modified xsi:type="dcterms:W3CDTF">2025-03-26T13:23:55Z</dcterms:modified>
</cp:coreProperties>
</file>